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hyperlink" Target="https://x.com/anam_x0" TargetMode="External"/><Relationship Id="rId2" Type="http://schemas.openxmlformats.org/officeDocument/2006/relationships/image" Target="../media/image-11-1.png"/><Relationship Id="rId3" Type="http://schemas.openxmlformats.org/officeDocument/2006/relationships/slideLayout" Target="../slideLayouts/slideLayout1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67846"/>
            <a:ext cx="5947886"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Hacking CCTV Cameras </a:t>
            </a:r>
            <a:endParaRPr lang="en-US" sz="3900" dirty="0"/>
          </a:p>
        </p:txBody>
      </p:sp>
      <p:sp>
        <p:nvSpPr>
          <p:cNvPr id="4" name="Text 1"/>
          <p:cNvSpPr/>
          <p:nvPr/>
        </p:nvSpPr>
        <p:spPr>
          <a:xfrm>
            <a:off x="6280190" y="3685580"/>
            <a:ext cx="5949553"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(how, why, movies suck)</a:t>
            </a:r>
            <a:endParaRPr lang="en-US" sz="3900" dirty="0"/>
          </a:p>
        </p:txBody>
      </p:sp>
      <p:sp>
        <p:nvSpPr>
          <p:cNvPr id="5" name="Text 2"/>
          <p:cNvSpPr/>
          <p:nvPr/>
        </p:nvSpPr>
        <p:spPr>
          <a:xfrm>
            <a:off x="6280190" y="4603313"/>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By: Dennis Freyman</a:t>
            </a:r>
            <a:endParaRPr lang="en-US" sz="1550" dirty="0"/>
          </a:p>
        </p:txBody>
      </p:sp>
      <p:sp>
        <p:nvSpPr>
          <p:cNvPr id="6" name="Text 3"/>
          <p:cNvSpPr/>
          <p:nvPr/>
        </p:nvSpPr>
        <p:spPr>
          <a:xfrm>
            <a:off x="6280190" y="514409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Cybersecurity Club 2025-2026</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99134"/>
            <a:ext cx="6160532"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Attack 3: NAT-PMP/UPnP</a:t>
            </a:r>
            <a:endParaRPr lang="en-US" sz="3900" dirty="0"/>
          </a:p>
        </p:txBody>
      </p:sp>
      <p:sp>
        <p:nvSpPr>
          <p:cNvPr id="4" name="Text 1"/>
          <p:cNvSpPr/>
          <p:nvPr/>
        </p:nvSpPr>
        <p:spPr>
          <a:xfrm>
            <a:off x="793790" y="3516868"/>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(Universal Plug and Play) and (Network Address Translation Port Mapping Protocol)</a:t>
            </a:r>
            <a:endParaRPr lang="en-US" sz="1550" dirty="0"/>
          </a:p>
        </p:txBody>
      </p:sp>
      <p:sp>
        <p:nvSpPr>
          <p:cNvPr id="5" name="Text 2"/>
          <p:cNvSpPr/>
          <p:nvPr/>
        </p:nvSpPr>
        <p:spPr>
          <a:xfrm>
            <a:off x="793790" y="4221361"/>
            <a:ext cx="7556421"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basically the idea of automated ACLs and Port opening for user conviencence</a:t>
            </a:r>
            <a:endParaRPr lang="en-US" sz="1550" dirty="0"/>
          </a:p>
        </p:txBody>
      </p:sp>
      <p:sp>
        <p:nvSpPr>
          <p:cNvPr id="6" name="Text 3"/>
          <p:cNvSpPr/>
          <p:nvPr/>
        </p:nvSpPr>
        <p:spPr>
          <a:xfrm>
            <a:off x="793790" y="4925854"/>
            <a:ext cx="7556421" cy="317540"/>
          </a:xfrm>
          <a:prstGeom prst="rect">
            <a:avLst/>
          </a:prstGeom>
          <a:noFill/>
          <a:ln/>
        </p:spPr>
        <p:txBody>
          <a:bodyPr wrap="none" lIns="0" tIns="0" rIns="0" bIns="0" rtlCol="0" anchor="t"/>
          <a:lstStyle/>
          <a:p>
            <a:pPr algn="l" lvl="1" marL="6858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security has inverse relationship with convenience</a:t>
            </a:r>
            <a:endParaRPr lang="en-US" sz="1550" dirty="0"/>
          </a:p>
        </p:txBody>
      </p:sp>
      <p:sp>
        <p:nvSpPr>
          <p:cNvPr id="7" name="Text 4"/>
          <p:cNvSpPr/>
          <p:nvPr/>
        </p:nvSpPr>
        <p:spPr>
          <a:xfrm>
            <a:off x="793790" y="5312807"/>
            <a:ext cx="7556421" cy="317540"/>
          </a:xfrm>
          <a:prstGeom prst="rect">
            <a:avLst/>
          </a:prstGeom>
          <a:noFill/>
          <a:ln/>
        </p:spPr>
        <p:txBody>
          <a:bodyPr wrap="none" lIns="0" tIns="0" rIns="0" bIns="0" rtlCol="0" anchor="t"/>
          <a:lstStyle/>
          <a:p>
            <a:pPr algn="l" lvl="1" marL="6858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exposed ACLs lead to attack vectors 1/2</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30925" y="502682"/>
            <a:ext cx="10673358" cy="571024"/>
          </a:xfrm>
          <a:prstGeom prst="rect">
            <a:avLst/>
          </a:prstGeom>
          <a:noFill/>
          <a:ln/>
        </p:spPr>
        <p:txBody>
          <a:bodyPr wrap="none" lIns="0" tIns="0" rIns="0" bIns="0" rtlCol="0" anchor="t"/>
          <a:lstStyle/>
          <a:p>
            <a:pPr algn="l" indent="0" marL="0">
              <a:lnSpc>
                <a:spcPts val="4450"/>
              </a:lnSpc>
              <a:buNone/>
            </a:pPr>
            <a:r>
              <a:rPr lang="en-US" sz="3550" b="1" dirty="0">
                <a:solidFill>
                  <a:srgbClr val="000000"/>
                </a:solidFill>
                <a:latin typeface="Inter Bold" pitchFamily="34" charset="0"/>
                <a:ea typeface="Inter Bold" pitchFamily="34" charset="-122"/>
                <a:cs typeface="Inter Bold" pitchFamily="34" charset="-120"/>
              </a:rPr>
              <a:t>Attack 4: </a:t>
            </a:r>
            <a:pPr algn="l" indent="0" marL="0">
              <a:lnSpc>
                <a:spcPts val="4450"/>
              </a:lnSpc>
              <a:buNone/>
            </a:pPr>
            <a:r>
              <a:rPr lang="en-US" sz="3550" b="1" i="1" u="sng" dirty="0">
                <a:solidFill>
                  <a:srgbClr val="000000"/>
                </a:solidFill>
                <a:latin typeface="Inter Bold" pitchFamily="34" charset="0"/>
                <a:ea typeface="Inter Bold" pitchFamily="34" charset="-122"/>
                <a:cs typeface="Inter Bold" pitchFamily="34" charset="-120"/>
              </a:rPr>
              <a:t>HUMANS ARE ALWAYS THE PROBLEM</a:t>
            </a:r>
            <a:endParaRPr lang="en-US" sz="3550" dirty="0"/>
          </a:p>
        </p:txBody>
      </p:sp>
      <p:sp>
        <p:nvSpPr>
          <p:cNvPr id="3" name="Text 1"/>
          <p:cNvSpPr/>
          <p:nvPr/>
        </p:nvSpPr>
        <p:spPr>
          <a:xfrm>
            <a:off x="730925" y="1439108"/>
            <a:ext cx="13168551" cy="292418"/>
          </a:xfrm>
          <a:prstGeom prst="rect">
            <a:avLst/>
          </a:prstGeom>
          <a:noFill/>
          <a:ln/>
        </p:spPr>
        <p:txBody>
          <a:bodyPr wrap="none" lIns="0" tIns="0" rIns="0" bIns="0" rtlCol="0" anchor="t"/>
          <a:lstStyle/>
          <a:p>
            <a:pPr algn="l" marL="342900" indent="-342900">
              <a:lnSpc>
                <a:spcPts val="2300"/>
              </a:lnSpc>
              <a:buSzPct val="100000"/>
              <a:buChar char="•"/>
            </a:pPr>
            <a:r>
              <a:rPr lang="en-US" sz="1400" dirty="0">
                <a:solidFill>
                  <a:srgbClr val="272525"/>
                </a:solidFill>
                <a:latin typeface="Inter" pitchFamily="34" charset="0"/>
                <a:ea typeface="Inter" pitchFamily="34" charset="-122"/>
                <a:cs typeface="Inter" pitchFamily="34" charset="-120"/>
              </a:rPr>
              <a:t>defcon funny storytime </a:t>
            </a:r>
            <a:endParaRPr lang="en-US" sz="1400" dirty="0"/>
          </a:p>
        </p:txBody>
      </p:sp>
      <p:sp>
        <p:nvSpPr>
          <p:cNvPr id="4" name="Text 2"/>
          <p:cNvSpPr/>
          <p:nvPr/>
        </p:nvSpPr>
        <p:spPr>
          <a:xfrm>
            <a:off x="730925" y="1795463"/>
            <a:ext cx="13168551" cy="292418"/>
          </a:xfrm>
          <a:prstGeom prst="rect">
            <a:avLst/>
          </a:prstGeom>
          <a:noFill/>
          <a:ln/>
        </p:spPr>
        <p:txBody>
          <a:bodyPr wrap="none" lIns="0" tIns="0" rIns="0" bIns="0" rtlCol="0" anchor="t"/>
          <a:lstStyle/>
          <a:p>
            <a:pPr algn="l" marL="342900" indent="-342900">
              <a:lnSpc>
                <a:spcPts val="2300"/>
              </a:lnSpc>
              <a:buSzPct val="100000"/>
              <a:buChar char="•"/>
            </a:pPr>
            <a:r>
              <a:rPr lang="en-US" sz="1400" u="sng" dirty="0">
                <a:solidFill>
                  <a:srgbClr val="4950BC"/>
                </a:solidFill>
                <a:latin typeface="Inter" pitchFamily="34" charset="0"/>
                <a:ea typeface="Inter" pitchFamily="34" charset="-122"/>
                <a:cs typeface="Inter"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https://x.com/anam_x0</a:t>
            </a:r>
            <a:endParaRPr lang="en-US" sz="1400" dirty="0"/>
          </a:p>
        </p:txBody>
      </p:sp>
      <p:pic>
        <p:nvPicPr>
          <p:cNvPr id="5" name="Image 0" descr="preencoded.png">    </p:cNvPr>
          <p:cNvPicPr>
            <a:picLocks noChangeAspect="1"/>
          </p:cNvPicPr>
          <p:nvPr/>
        </p:nvPicPr>
        <p:blipFill>
          <a:blip r:embed="rId2"/>
          <a:stretch>
            <a:fillRect/>
          </a:stretch>
        </p:blipFill>
        <p:spPr>
          <a:xfrm>
            <a:off x="5464612" y="2293382"/>
            <a:ext cx="3701177" cy="4935498"/>
          </a:xfrm>
          <a:prstGeom prst="rect">
            <a:avLst/>
          </a:prstGeom>
        </p:spPr>
      </p:pic>
      <p:sp>
        <p:nvSpPr>
          <p:cNvPr id="6" name="Text 3"/>
          <p:cNvSpPr/>
          <p:nvPr/>
        </p:nvSpPr>
        <p:spPr>
          <a:xfrm>
            <a:off x="730925" y="7434382"/>
            <a:ext cx="13168551" cy="292418"/>
          </a:xfrm>
          <a:prstGeom prst="rect">
            <a:avLst/>
          </a:prstGeom>
          <a:noFill/>
          <a:ln/>
        </p:spPr>
        <p:txBody>
          <a:bodyPr wrap="none" lIns="0" tIns="0" rIns="0" bIns="0" rtlCol="0" anchor="t"/>
          <a:lstStyle/>
          <a:p>
            <a:pPr algn="l" indent="0" marL="0">
              <a:lnSpc>
                <a:spcPts val="2300"/>
              </a:lnSpc>
              <a:buNone/>
            </a:pP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871782"/>
            <a:ext cx="12911614"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Security Checklist: Building CCTV Like a Professional</a:t>
            </a:r>
            <a:endParaRPr lang="en-US" sz="3900" dirty="0"/>
          </a:p>
        </p:txBody>
      </p:sp>
      <p:sp>
        <p:nvSpPr>
          <p:cNvPr id="3" name="Shape 1"/>
          <p:cNvSpPr/>
          <p:nvPr/>
        </p:nvSpPr>
        <p:spPr>
          <a:xfrm>
            <a:off x="793790" y="2888694"/>
            <a:ext cx="446484" cy="446484"/>
          </a:xfrm>
          <a:prstGeom prst="roundRect">
            <a:avLst>
              <a:gd name="adj" fmla="val 18670"/>
            </a:avLst>
          </a:prstGeom>
          <a:solidFill>
            <a:srgbClr val="DADBF1"/>
          </a:solidFill>
          <a:ln w="7620">
            <a:solidFill>
              <a:srgbClr val="C0C1D7"/>
            </a:solidFill>
            <a:prstDash val="solid"/>
          </a:ln>
        </p:spPr>
      </p:sp>
      <p:sp>
        <p:nvSpPr>
          <p:cNvPr id="4" name="Text 2"/>
          <p:cNvSpPr/>
          <p:nvPr/>
        </p:nvSpPr>
        <p:spPr>
          <a:xfrm>
            <a:off x="868204" y="2925901"/>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Inter Bold" pitchFamily="34" charset="0"/>
                <a:ea typeface="Inter Bold" pitchFamily="34" charset="-122"/>
                <a:cs typeface="Inter Bold" pitchFamily="34" charset="-120"/>
              </a:rPr>
              <a:t>1</a:t>
            </a:r>
            <a:endParaRPr lang="en-US" sz="2300" dirty="0"/>
          </a:p>
        </p:txBody>
      </p:sp>
      <p:sp>
        <p:nvSpPr>
          <p:cNvPr id="5" name="Text 3"/>
          <p:cNvSpPr/>
          <p:nvPr/>
        </p:nvSpPr>
        <p:spPr>
          <a:xfrm>
            <a:off x="1438632" y="2956917"/>
            <a:ext cx="2795468"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Network Segmentation</a:t>
            </a:r>
            <a:endParaRPr lang="en-US" sz="1950" dirty="0"/>
          </a:p>
        </p:txBody>
      </p:sp>
      <p:sp>
        <p:nvSpPr>
          <p:cNvPr id="6" name="Text 4"/>
          <p:cNvSpPr/>
          <p:nvPr/>
        </p:nvSpPr>
        <p:spPr>
          <a:xfrm>
            <a:off x="1438632" y="3386138"/>
            <a:ext cx="3537347"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Deploy dedicated IoT-Cams VLAN with one designated NVR management IP. No exceptions.</a:t>
            </a:r>
            <a:endParaRPr lang="en-US" sz="1550" dirty="0"/>
          </a:p>
        </p:txBody>
      </p:sp>
      <p:sp>
        <p:nvSpPr>
          <p:cNvPr id="7" name="Shape 5"/>
          <p:cNvSpPr/>
          <p:nvPr/>
        </p:nvSpPr>
        <p:spPr>
          <a:xfrm>
            <a:off x="5223986" y="2888694"/>
            <a:ext cx="446484" cy="446484"/>
          </a:xfrm>
          <a:prstGeom prst="roundRect">
            <a:avLst>
              <a:gd name="adj" fmla="val 18670"/>
            </a:avLst>
          </a:prstGeom>
          <a:solidFill>
            <a:srgbClr val="DADBF1"/>
          </a:solidFill>
          <a:ln w="7620">
            <a:solidFill>
              <a:srgbClr val="C0C1D7"/>
            </a:solidFill>
            <a:prstDash val="solid"/>
          </a:ln>
        </p:spPr>
      </p:sp>
      <p:sp>
        <p:nvSpPr>
          <p:cNvPr id="8" name="Text 6"/>
          <p:cNvSpPr/>
          <p:nvPr/>
        </p:nvSpPr>
        <p:spPr>
          <a:xfrm>
            <a:off x="5298400" y="2925901"/>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Inter Bold" pitchFamily="34" charset="0"/>
                <a:ea typeface="Inter Bold" pitchFamily="34" charset="-122"/>
                <a:cs typeface="Inter Bold" pitchFamily="34" charset="-120"/>
              </a:rPr>
              <a:t>2</a:t>
            </a:r>
            <a:endParaRPr lang="en-US" sz="2300" dirty="0"/>
          </a:p>
        </p:txBody>
      </p:sp>
      <p:sp>
        <p:nvSpPr>
          <p:cNvPr id="9" name="Text 7"/>
          <p:cNvSpPr/>
          <p:nvPr/>
        </p:nvSpPr>
        <p:spPr>
          <a:xfrm>
            <a:off x="5868829" y="2956917"/>
            <a:ext cx="3033355"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Access Control Template</a:t>
            </a:r>
            <a:endParaRPr lang="en-US" sz="1950" dirty="0"/>
          </a:p>
        </p:txBody>
      </p:sp>
      <p:sp>
        <p:nvSpPr>
          <p:cNvPr id="10" name="Text 8"/>
          <p:cNvSpPr/>
          <p:nvPr/>
        </p:nvSpPr>
        <p:spPr>
          <a:xfrm>
            <a:off x="5868829" y="3386138"/>
            <a:ext cx="3537466" cy="158769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Allow NVR→Cams on required ports only. Deny Users→Cams completely. Block Cams→Internet except vendor updates. Block UDP 3702 across subnets to prevent discovery abuse.</a:t>
            </a:r>
            <a:endParaRPr lang="en-US" sz="1550" dirty="0"/>
          </a:p>
        </p:txBody>
      </p:sp>
      <p:sp>
        <p:nvSpPr>
          <p:cNvPr id="11" name="Shape 9"/>
          <p:cNvSpPr/>
          <p:nvPr/>
        </p:nvSpPr>
        <p:spPr>
          <a:xfrm>
            <a:off x="9654302" y="2888694"/>
            <a:ext cx="446484" cy="446484"/>
          </a:xfrm>
          <a:prstGeom prst="roundRect">
            <a:avLst>
              <a:gd name="adj" fmla="val 18670"/>
            </a:avLst>
          </a:prstGeom>
          <a:solidFill>
            <a:srgbClr val="DADBF1"/>
          </a:solidFill>
          <a:ln w="7620">
            <a:solidFill>
              <a:srgbClr val="C0C1D7"/>
            </a:solidFill>
            <a:prstDash val="solid"/>
          </a:ln>
        </p:spPr>
      </p:sp>
      <p:sp>
        <p:nvSpPr>
          <p:cNvPr id="12" name="Text 10"/>
          <p:cNvSpPr/>
          <p:nvPr/>
        </p:nvSpPr>
        <p:spPr>
          <a:xfrm>
            <a:off x="9728716" y="2925901"/>
            <a:ext cx="297656" cy="372070"/>
          </a:xfrm>
          <a:prstGeom prst="rect">
            <a:avLst/>
          </a:prstGeom>
          <a:noFill/>
          <a:ln/>
        </p:spPr>
        <p:txBody>
          <a:bodyPr wrap="none" lIns="0" tIns="0" rIns="0" bIns="0" rtlCol="0" anchor="t"/>
          <a:lstStyle/>
          <a:p>
            <a:pPr algn="ctr" indent="0" marL="0">
              <a:lnSpc>
                <a:spcPts val="2300"/>
              </a:lnSpc>
              <a:buNone/>
            </a:pPr>
            <a:r>
              <a:rPr lang="en-US" sz="2300" b="1" dirty="0">
                <a:solidFill>
                  <a:srgbClr val="272525"/>
                </a:solidFill>
                <a:latin typeface="Inter Bold" pitchFamily="34" charset="0"/>
                <a:ea typeface="Inter Bold" pitchFamily="34" charset="-122"/>
                <a:cs typeface="Inter Bold" pitchFamily="34" charset="-120"/>
              </a:rPr>
              <a:t>3</a:t>
            </a:r>
            <a:endParaRPr lang="en-US" sz="2300" dirty="0"/>
          </a:p>
        </p:txBody>
      </p:sp>
      <p:sp>
        <p:nvSpPr>
          <p:cNvPr id="13" name="Text 11"/>
          <p:cNvSpPr/>
          <p:nvPr/>
        </p:nvSpPr>
        <p:spPr>
          <a:xfrm>
            <a:off x="10299144" y="2956917"/>
            <a:ext cx="2801064"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Security Fundamentals</a:t>
            </a:r>
            <a:endParaRPr lang="en-US" sz="1950" dirty="0"/>
          </a:p>
        </p:txBody>
      </p:sp>
      <p:sp>
        <p:nvSpPr>
          <p:cNvPr id="14" name="Text 12"/>
          <p:cNvSpPr/>
          <p:nvPr/>
        </p:nvSpPr>
        <p:spPr>
          <a:xfrm>
            <a:off x="10299144" y="3386138"/>
            <a:ext cx="3537466" cy="158769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Regular patching, unique credentials, MFA on NVR/cloud access, UPnP disabled, comprehensive logging to SIEM, and planning for firmware signing and certificate management.</a:t>
            </a:r>
            <a:endParaRPr lang="en-US" sz="1550" dirty="0"/>
          </a:p>
        </p:txBody>
      </p:sp>
      <p:sp>
        <p:nvSpPr>
          <p:cNvPr id="15" name="Shape 13"/>
          <p:cNvSpPr/>
          <p:nvPr/>
        </p:nvSpPr>
        <p:spPr>
          <a:xfrm>
            <a:off x="793790" y="5197078"/>
            <a:ext cx="13042821" cy="1160740"/>
          </a:xfrm>
          <a:prstGeom prst="roundRect">
            <a:avLst>
              <a:gd name="adj" fmla="val 7182"/>
            </a:avLst>
          </a:prstGeom>
          <a:solidFill>
            <a:srgbClr val="B6FCB8"/>
          </a:solidFill>
          <a:ln/>
        </p:spPr>
      </p:sp>
      <p:pic>
        <p:nvPicPr>
          <p:cNvPr id="16" name="Image 0" descr="preencoded.png">    </p:cNvPr>
          <p:cNvPicPr>
            <a:picLocks noChangeAspect="1"/>
          </p:cNvPicPr>
          <p:nvPr/>
        </p:nvPicPr>
        <p:blipFill>
          <a:blip r:embed="rId1"/>
          <a:stretch>
            <a:fillRect/>
          </a:stretch>
        </p:blipFill>
        <p:spPr>
          <a:xfrm>
            <a:off x="992148" y="5499973"/>
            <a:ext cx="248007" cy="198358"/>
          </a:xfrm>
          <a:prstGeom prst="rect">
            <a:avLst/>
          </a:prstGeom>
        </p:spPr>
      </p:pic>
      <p:sp>
        <p:nvSpPr>
          <p:cNvPr id="17" name="Text 14"/>
          <p:cNvSpPr/>
          <p:nvPr/>
        </p:nvSpPr>
        <p:spPr>
          <a:xfrm>
            <a:off x="1438513" y="5444966"/>
            <a:ext cx="12199739"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Inter" pitchFamily="34" charset="0"/>
                <a:ea typeface="Inter" pitchFamily="34" charset="-122"/>
                <a:cs typeface="Inter" pitchFamily="34" charset="-120"/>
              </a:rPr>
              <a:t>The Reality:</a:t>
            </a:r>
            <a:pPr algn="l" indent="0" marL="0">
              <a:lnSpc>
                <a:spcPts val="2500"/>
              </a:lnSpc>
              <a:buNone/>
            </a:pPr>
            <a:r>
              <a:rPr lang="en-US" sz="1550" dirty="0">
                <a:solidFill>
                  <a:srgbClr val="000000"/>
                </a:solidFill>
                <a:latin typeface="Inter" pitchFamily="34" charset="0"/>
                <a:ea typeface="Inter" pitchFamily="34" charset="-122"/>
                <a:cs typeface="Inter" pitchFamily="34" charset="-120"/>
              </a:rPr>
              <a:t> Properly configured CCTV systems are boring and secure. Movie-style hacking requires either gross misconfiguration or insider access - not superhuman typing skills.</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494723"/>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Thanks for coming guys registration do it and join groupme pls and ty</a:t>
            </a:r>
            <a:endParaRPr lang="en-US" sz="3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798320" y="437317"/>
            <a:ext cx="11033641" cy="73556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27340" y="431363"/>
            <a:ext cx="5386626" cy="490180"/>
          </a:xfrm>
          <a:prstGeom prst="rect">
            <a:avLst/>
          </a:prstGeom>
          <a:noFill/>
          <a:ln/>
        </p:spPr>
        <p:txBody>
          <a:bodyPr wrap="none" lIns="0" tIns="0" rIns="0" bIns="0" rtlCol="0" anchor="t"/>
          <a:lstStyle/>
          <a:p>
            <a:pPr algn="l" indent="0" marL="0">
              <a:lnSpc>
                <a:spcPts val="3850"/>
              </a:lnSpc>
              <a:buNone/>
            </a:pPr>
            <a:r>
              <a:rPr lang="en-US" sz="3050" b="1" dirty="0">
                <a:solidFill>
                  <a:srgbClr val="000000"/>
                </a:solidFill>
                <a:latin typeface="Inter Bold" pitchFamily="34" charset="0"/>
                <a:ea typeface="Inter Bold" pitchFamily="34" charset="-122"/>
                <a:cs typeface="Inter Bold" pitchFamily="34" charset="-120"/>
              </a:rPr>
              <a:t>CCTV System Architecture: </a:t>
            </a:r>
            <a:endParaRPr lang="en-US" sz="3050" dirty="0"/>
          </a:p>
        </p:txBody>
      </p:sp>
      <p:pic>
        <p:nvPicPr>
          <p:cNvPr id="3" name="Image 0" descr="preencoded.png">    </p:cNvPr>
          <p:cNvPicPr>
            <a:picLocks noChangeAspect="1"/>
          </p:cNvPicPr>
          <p:nvPr/>
        </p:nvPicPr>
        <p:blipFill>
          <a:blip r:embed="rId1"/>
          <a:stretch>
            <a:fillRect/>
          </a:stretch>
        </p:blipFill>
        <p:spPr>
          <a:xfrm>
            <a:off x="2147888" y="1235154"/>
            <a:ext cx="10334506" cy="7121842"/>
          </a:xfrm>
          <a:prstGeom prst="rect">
            <a:avLst/>
          </a:prstGeom>
        </p:spPr>
      </p:pic>
      <p:sp>
        <p:nvSpPr>
          <p:cNvPr id="4" name="Text 1"/>
          <p:cNvSpPr/>
          <p:nvPr/>
        </p:nvSpPr>
        <p:spPr>
          <a:xfrm>
            <a:off x="2406766" y="5666619"/>
            <a:ext cx="2824116" cy="376186"/>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IP Camera</a:t>
            </a:r>
            <a:endParaRPr lang="en-US" sz="1350" dirty="0"/>
          </a:p>
        </p:txBody>
      </p:sp>
      <p:pic>
        <p:nvPicPr>
          <p:cNvPr id="5" name="Image 1" descr="preencoded.png">    </p:cNvPr>
          <p:cNvPicPr>
            <a:picLocks noChangeAspect="1"/>
          </p:cNvPicPr>
          <p:nvPr/>
        </p:nvPicPr>
        <p:blipFill>
          <a:blip r:embed="rId2"/>
          <a:stretch>
            <a:fillRect/>
          </a:stretch>
        </p:blipFill>
        <p:spPr>
          <a:xfrm>
            <a:off x="3612862" y="3852355"/>
            <a:ext cx="668776" cy="668776"/>
          </a:xfrm>
          <a:prstGeom prst="rect">
            <a:avLst/>
          </a:prstGeom>
        </p:spPr>
      </p:pic>
      <p:sp>
        <p:nvSpPr>
          <p:cNvPr id="6" name="Text 2"/>
          <p:cNvSpPr/>
          <p:nvPr/>
        </p:nvSpPr>
        <p:spPr>
          <a:xfrm>
            <a:off x="4813315" y="2675936"/>
            <a:ext cx="2915863" cy="376187"/>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PoE Switch</a:t>
            </a:r>
            <a:endParaRPr lang="en-US" sz="1350" dirty="0"/>
          </a:p>
        </p:txBody>
      </p:sp>
      <p:pic>
        <p:nvPicPr>
          <p:cNvPr id="7" name="Image 2" descr="preencoded.png">    </p:cNvPr>
          <p:cNvPicPr>
            <a:picLocks noChangeAspect="1"/>
          </p:cNvPicPr>
          <p:nvPr/>
        </p:nvPicPr>
        <p:blipFill>
          <a:blip r:embed="rId3"/>
          <a:stretch>
            <a:fillRect/>
          </a:stretch>
        </p:blipFill>
        <p:spPr>
          <a:xfrm>
            <a:off x="5726821" y="4260099"/>
            <a:ext cx="668776" cy="668776"/>
          </a:xfrm>
          <a:prstGeom prst="rect">
            <a:avLst/>
          </a:prstGeom>
        </p:spPr>
      </p:pic>
      <p:sp>
        <p:nvSpPr>
          <p:cNvPr id="8" name="Text 3"/>
          <p:cNvSpPr/>
          <p:nvPr/>
        </p:nvSpPr>
        <p:spPr>
          <a:xfrm>
            <a:off x="6770738" y="6542506"/>
            <a:ext cx="2824116" cy="752373"/>
          </a:xfrm>
          <a:prstGeom prst="rect">
            <a:avLst/>
          </a:prstGeom>
          <a:noFill/>
          <a:ln/>
        </p:spPr>
        <p:txBody>
          <a:bodyPr wrap="squar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VLAN Segmentation</a:t>
            </a:r>
            <a:endParaRPr lang="en-US" sz="1350" dirty="0"/>
          </a:p>
        </p:txBody>
      </p:sp>
      <p:pic>
        <p:nvPicPr>
          <p:cNvPr id="9" name="Image 3" descr="preencoded.png">    </p:cNvPr>
          <p:cNvPicPr>
            <a:picLocks noChangeAspect="1"/>
          </p:cNvPicPr>
          <p:nvPr/>
        </p:nvPicPr>
        <p:blipFill>
          <a:blip r:embed="rId4"/>
          <a:stretch>
            <a:fillRect/>
          </a:stretch>
        </p:blipFill>
        <p:spPr>
          <a:xfrm>
            <a:off x="7840989" y="4667843"/>
            <a:ext cx="668776" cy="668776"/>
          </a:xfrm>
          <a:prstGeom prst="rect">
            <a:avLst/>
          </a:prstGeom>
        </p:spPr>
      </p:pic>
      <p:sp>
        <p:nvSpPr>
          <p:cNvPr id="10" name="Text 4"/>
          <p:cNvSpPr/>
          <p:nvPr/>
        </p:nvSpPr>
        <p:spPr>
          <a:xfrm>
            <a:off x="9277603" y="3463210"/>
            <a:ext cx="2824116" cy="376187"/>
          </a:xfrm>
          <a:prstGeom prst="rect">
            <a:avLst/>
          </a:prstGeom>
          <a:noFill/>
          <a:ln/>
        </p:spPr>
        <p:txBody>
          <a:bodyPr wrap="none" lIns="0" tIns="0" rIns="0" bIns="0" rtlCol="0" anchor="t"/>
          <a:lstStyle/>
          <a:p>
            <a:pPr algn="ctr" indent="0" marL="0">
              <a:lnSpc>
                <a:spcPts val="1650"/>
              </a:lnSpc>
              <a:buNone/>
            </a:pPr>
            <a:r>
              <a:rPr lang="en-US" sz="1350" b="1" dirty="0">
                <a:solidFill>
                  <a:srgbClr val="272525"/>
                </a:solidFill>
                <a:latin typeface="Inter Bold" pitchFamily="34" charset="0"/>
                <a:ea typeface="Inter Bold" pitchFamily="34" charset="-122"/>
                <a:cs typeface="Inter Bold" pitchFamily="34" charset="-120"/>
              </a:rPr>
              <a:t>NVR / VMS</a:t>
            </a:r>
            <a:endParaRPr lang="en-US" sz="1350" dirty="0"/>
          </a:p>
        </p:txBody>
      </p:sp>
      <p:pic>
        <p:nvPicPr>
          <p:cNvPr id="11" name="Image 4" descr="preencoded.png">    </p:cNvPr>
          <p:cNvPicPr>
            <a:picLocks noChangeAspect="1"/>
          </p:cNvPicPr>
          <p:nvPr/>
        </p:nvPicPr>
        <p:blipFill>
          <a:blip r:embed="rId5"/>
          <a:stretch>
            <a:fillRect/>
          </a:stretch>
        </p:blipFill>
        <p:spPr>
          <a:xfrm>
            <a:off x="10091003" y="5105683"/>
            <a:ext cx="668776" cy="668776"/>
          </a:xfrm>
          <a:prstGeom prst="rect">
            <a:avLst/>
          </a:prstGeom>
        </p:spPr>
      </p:pic>
      <p:sp>
        <p:nvSpPr>
          <p:cNvPr id="12" name="Text 5"/>
          <p:cNvSpPr/>
          <p:nvPr/>
        </p:nvSpPr>
        <p:spPr>
          <a:xfrm>
            <a:off x="627340" y="8533448"/>
            <a:ext cx="13375719" cy="250865"/>
          </a:xfrm>
          <a:prstGeom prst="rect">
            <a:avLst/>
          </a:prstGeom>
          <a:noFill/>
          <a:ln/>
        </p:spPr>
        <p:txBody>
          <a:bodyPr wrap="none" lIns="0" tIns="0" rIns="0" bIns="0" rtlCol="0" anchor="t"/>
          <a:lstStyle/>
          <a:p>
            <a:pPr algn="l" indent="0" marL="0">
              <a:lnSpc>
                <a:spcPts val="1950"/>
              </a:lnSpc>
              <a:buNone/>
            </a:pP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271832"/>
            <a:ext cx="7358777"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Protocols &amp; Network Structure</a:t>
            </a:r>
            <a:endParaRPr lang="en-US" sz="3900" dirty="0"/>
          </a:p>
        </p:txBody>
      </p:sp>
      <p:sp>
        <p:nvSpPr>
          <p:cNvPr id="4" name="Text 1"/>
          <p:cNvSpPr/>
          <p:nvPr/>
        </p:nvSpPr>
        <p:spPr>
          <a:xfrm>
            <a:off x="6280190" y="3387923"/>
            <a:ext cx="3536156" cy="744141"/>
          </a:xfrm>
          <a:prstGeom prst="rect">
            <a:avLst/>
          </a:prstGeom>
          <a:noFill/>
          <a:ln/>
        </p:spPr>
        <p:txBody>
          <a:bodyPr wrap="square" lIns="0" tIns="0" rIns="0" bIns="0" rtlCol="0" anchor="t"/>
          <a:lstStyle/>
          <a:p>
            <a:pPr algn="l" indent="0" marL="0">
              <a:lnSpc>
                <a:spcPts val="2900"/>
              </a:lnSpc>
              <a:buNone/>
            </a:pPr>
            <a:r>
              <a:rPr lang="en-US" sz="2300" b="1" dirty="0">
                <a:solidFill>
                  <a:srgbClr val="000000"/>
                </a:solidFill>
                <a:latin typeface="Inter Bold" pitchFamily="34" charset="0"/>
                <a:ea typeface="Inter Bold" pitchFamily="34" charset="-122"/>
                <a:cs typeface="Inter Bold" pitchFamily="34" charset="-120"/>
              </a:rPr>
              <a:t>ONVIF: The Discovery Protocol</a:t>
            </a:r>
            <a:endParaRPr lang="en-US" sz="2300" dirty="0"/>
          </a:p>
        </p:txBody>
      </p:sp>
      <p:sp>
        <p:nvSpPr>
          <p:cNvPr id="5" name="Text 2"/>
          <p:cNvSpPr/>
          <p:nvPr/>
        </p:nvSpPr>
        <p:spPr>
          <a:xfrm>
            <a:off x="6280190" y="4330422"/>
            <a:ext cx="3536156" cy="95261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(Open Network Video Interface Forum)</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 UDP</a:t>
            </a:r>
            <a:endParaRPr lang="en-US" sz="1550" dirty="0"/>
          </a:p>
        </p:txBody>
      </p:sp>
      <p:sp>
        <p:nvSpPr>
          <p:cNvPr id="6" name="Text 3"/>
          <p:cNvSpPr/>
          <p:nvPr/>
        </p:nvSpPr>
        <p:spPr>
          <a:xfrm>
            <a:off x="6280190" y="5461635"/>
            <a:ext cx="3536156" cy="317540"/>
          </a:xfrm>
          <a:prstGeom prst="rect">
            <a:avLst/>
          </a:prstGeom>
          <a:noFill/>
          <a:ln/>
        </p:spPr>
        <p:txBody>
          <a:bodyPr wrap="none" lIns="0" tIns="0" rIns="0" bIns="0" rtlCol="0" anchor="t"/>
          <a:lstStyle/>
          <a:p>
            <a:pPr algn="l" indent="0" marL="0">
              <a:lnSpc>
                <a:spcPts val="2500"/>
              </a:lnSpc>
              <a:buNone/>
            </a:pPr>
            <a:endParaRPr lang="en-US" sz="1550" dirty="0"/>
          </a:p>
        </p:txBody>
      </p:sp>
      <p:sp>
        <p:nvSpPr>
          <p:cNvPr id="7" name="Text 4"/>
          <p:cNvSpPr/>
          <p:nvPr/>
        </p:nvSpPr>
        <p:spPr>
          <a:xfrm>
            <a:off x="10308074" y="3387923"/>
            <a:ext cx="3536156" cy="744141"/>
          </a:xfrm>
          <a:prstGeom prst="rect">
            <a:avLst/>
          </a:prstGeom>
          <a:noFill/>
          <a:ln/>
        </p:spPr>
        <p:txBody>
          <a:bodyPr wrap="square" lIns="0" tIns="0" rIns="0" bIns="0" rtlCol="0" anchor="t"/>
          <a:lstStyle/>
          <a:p>
            <a:pPr algn="l" indent="0" marL="0">
              <a:lnSpc>
                <a:spcPts val="2900"/>
              </a:lnSpc>
              <a:buNone/>
            </a:pPr>
            <a:r>
              <a:rPr lang="en-US" sz="2300" b="1" dirty="0">
                <a:solidFill>
                  <a:srgbClr val="000000"/>
                </a:solidFill>
                <a:latin typeface="Inter Bold" pitchFamily="34" charset="0"/>
                <a:ea typeface="Inter Bold" pitchFamily="34" charset="-122"/>
                <a:cs typeface="Inter Bold" pitchFamily="34" charset="-120"/>
              </a:rPr>
              <a:t>RTP/RTSP: The Streaming Protocol</a:t>
            </a:r>
            <a:endParaRPr lang="en-US" sz="2300" dirty="0"/>
          </a:p>
        </p:txBody>
      </p:sp>
      <p:sp>
        <p:nvSpPr>
          <p:cNvPr id="8" name="Text 5"/>
          <p:cNvSpPr/>
          <p:nvPr/>
        </p:nvSpPr>
        <p:spPr>
          <a:xfrm>
            <a:off x="10308074" y="4330422"/>
            <a:ext cx="3536156" cy="63507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(Real-Time Streaming Protocol)</a:t>
            </a:r>
            <a:pPr algn="l" indent="0" marL="0">
              <a:lnSpc>
                <a:spcPts val="2500"/>
              </a:lnSpc>
              <a:buNone/>
            </a:pPr>
            <a:r>
              <a:rPr lang="en-US" sz="1550" dirty="0">
                <a:solidFill>
                  <a:srgbClr val="272525"/>
                </a:solidFill>
                <a:latin typeface="Inter" pitchFamily="34" charset="0"/>
                <a:ea typeface="Inter" pitchFamily="34" charset="-122"/>
                <a:cs typeface="Inter" pitchFamily="34" charset="-120"/>
              </a:rPr>
              <a:t>-rarely UDP usually TCP </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367076"/>
            <a:ext cx="12204978"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ACLs: What are they and why they make stuff hard</a:t>
            </a:r>
            <a:endParaRPr lang="en-US" sz="3900" dirty="0"/>
          </a:p>
        </p:txBody>
      </p:sp>
      <p:sp>
        <p:nvSpPr>
          <p:cNvPr id="3" name="Text 1"/>
          <p:cNvSpPr/>
          <p:nvPr/>
        </p:nvSpPr>
        <p:spPr>
          <a:xfrm>
            <a:off x="793790" y="2383988"/>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(or easy but thats boring)</a:t>
            </a:r>
            <a:endParaRPr lang="en-US" sz="1550" dirty="0"/>
          </a:p>
        </p:txBody>
      </p:sp>
      <p:sp>
        <p:nvSpPr>
          <p:cNvPr id="4" name="Shape 2"/>
          <p:cNvSpPr/>
          <p:nvPr/>
        </p:nvSpPr>
        <p:spPr>
          <a:xfrm>
            <a:off x="793790" y="2924770"/>
            <a:ext cx="4215289" cy="3937754"/>
          </a:xfrm>
          <a:prstGeom prst="roundRect">
            <a:avLst>
              <a:gd name="adj" fmla="val 2787"/>
            </a:avLst>
          </a:prstGeom>
          <a:solidFill>
            <a:srgbClr val="FFFFFF"/>
          </a:solidFill>
          <a:ln w="22860">
            <a:solidFill>
              <a:srgbClr val="C0C1D7"/>
            </a:solidFill>
            <a:prstDash val="solid"/>
          </a:ln>
        </p:spPr>
      </p:sp>
      <p:sp>
        <p:nvSpPr>
          <p:cNvPr id="5" name="Shape 3"/>
          <p:cNvSpPr/>
          <p:nvPr/>
        </p:nvSpPr>
        <p:spPr>
          <a:xfrm>
            <a:off x="770930" y="2924770"/>
            <a:ext cx="91440" cy="3937754"/>
          </a:xfrm>
          <a:prstGeom prst="roundRect">
            <a:avLst>
              <a:gd name="adj" fmla="val 91163"/>
            </a:avLst>
          </a:prstGeom>
          <a:solidFill>
            <a:srgbClr val="4950BC"/>
          </a:solidFill>
          <a:ln/>
        </p:spPr>
      </p:sp>
      <p:sp>
        <p:nvSpPr>
          <p:cNvPr id="6" name="Text 4"/>
          <p:cNvSpPr/>
          <p:nvPr/>
        </p:nvSpPr>
        <p:spPr>
          <a:xfrm>
            <a:off x="1083588" y="314598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PERMIT Rules</a:t>
            </a:r>
            <a:endParaRPr lang="en-US" sz="1950" dirty="0"/>
          </a:p>
        </p:txBody>
      </p:sp>
      <p:sp>
        <p:nvSpPr>
          <p:cNvPr id="7" name="Text 5"/>
          <p:cNvSpPr/>
          <p:nvPr/>
        </p:nvSpPr>
        <p:spPr>
          <a:xfrm>
            <a:off x="1083588" y="3575209"/>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NVR to Cameras: TCP/554 for RTSP control</a:t>
            </a:r>
            <a:endParaRPr lang="en-US" sz="1550" dirty="0"/>
          </a:p>
        </p:txBody>
      </p:sp>
      <p:sp>
        <p:nvSpPr>
          <p:cNvPr id="8" name="Text 6"/>
          <p:cNvSpPr/>
          <p:nvPr/>
        </p:nvSpPr>
        <p:spPr>
          <a:xfrm>
            <a:off x="1083588" y="4279702"/>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UDP/TCP media ports as needed for video streams</a:t>
            </a:r>
            <a:endParaRPr lang="en-US" sz="1550" dirty="0"/>
          </a:p>
        </p:txBody>
      </p:sp>
      <p:sp>
        <p:nvSpPr>
          <p:cNvPr id="9" name="Text 7"/>
          <p:cNvSpPr/>
          <p:nvPr/>
        </p:nvSpPr>
        <p:spPr>
          <a:xfrm>
            <a:off x="1083588" y="4984194"/>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ONVIF management only from designated NVR management IP</a:t>
            </a:r>
            <a:endParaRPr lang="en-US" sz="1550" dirty="0"/>
          </a:p>
        </p:txBody>
      </p:sp>
      <p:sp>
        <p:nvSpPr>
          <p:cNvPr id="10" name="Shape 8"/>
          <p:cNvSpPr/>
          <p:nvPr/>
        </p:nvSpPr>
        <p:spPr>
          <a:xfrm>
            <a:off x="5207437" y="2924770"/>
            <a:ext cx="4215408" cy="3937754"/>
          </a:xfrm>
          <a:prstGeom prst="roundRect">
            <a:avLst>
              <a:gd name="adj" fmla="val 2787"/>
            </a:avLst>
          </a:prstGeom>
          <a:solidFill>
            <a:srgbClr val="FFFFFF"/>
          </a:solidFill>
          <a:ln w="22860">
            <a:solidFill>
              <a:srgbClr val="C0C1D7"/>
            </a:solidFill>
            <a:prstDash val="solid"/>
          </a:ln>
        </p:spPr>
      </p:sp>
      <p:sp>
        <p:nvSpPr>
          <p:cNvPr id="11" name="Shape 9"/>
          <p:cNvSpPr/>
          <p:nvPr/>
        </p:nvSpPr>
        <p:spPr>
          <a:xfrm>
            <a:off x="5184577" y="2924770"/>
            <a:ext cx="91440" cy="3937754"/>
          </a:xfrm>
          <a:prstGeom prst="roundRect">
            <a:avLst>
              <a:gd name="adj" fmla="val 91163"/>
            </a:avLst>
          </a:prstGeom>
          <a:solidFill>
            <a:srgbClr val="4950BC"/>
          </a:solidFill>
          <a:ln/>
        </p:spPr>
      </p:sp>
      <p:sp>
        <p:nvSpPr>
          <p:cNvPr id="12" name="Text 10"/>
          <p:cNvSpPr/>
          <p:nvPr/>
        </p:nvSpPr>
        <p:spPr>
          <a:xfrm>
            <a:off x="5497235" y="314598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DENY Rules</a:t>
            </a:r>
            <a:endParaRPr lang="en-US" sz="1950" dirty="0"/>
          </a:p>
        </p:txBody>
      </p:sp>
      <p:sp>
        <p:nvSpPr>
          <p:cNvPr id="13" name="Text 11"/>
          <p:cNvSpPr/>
          <p:nvPr/>
        </p:nvSpPr>
        <p:spPr>
          <a:xfrm>
            <a:off x="5497235" y="3575209"/>
            <a:ext cx="3704392"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Users to Cameras: All direct access blocked</a:t>
            </a:r>
            <a:endParaRPr lang="en-US" sz="1550" dirty="0"/>
          </a:p>
        </p:txBody>
      </p:sp>
      <p:sp>
        <p:nvSpPr>
          <p:cNvPr id="14" name="Text 12"/>
          <p:cNvSpPr/>
          <p:nvPr/>
        </p:nvSpPr>
        <p:spPr>
          <a:xfrm>
            <a:off x="5497235" y="4279702"/>
            <a:ext cx="3704392"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Cameras to Internet: All traffic except vendor update endpoints</a:t>
            </a:r>
            <a:endParaRPr lang="en-US" sz="1550" dirty="0"/>
          </a:p>
        </p:txBody>
      </p:sp>
      <p:sp>
        <p:nvSpPr>
          <p:cNvPr id="15" name="Text 13"/>
          <p:cNvSpPr/>
          <p:nvPr/>
        </p:nvSpPr>
        <p:spPr>
          <a:xfrm>
            <a:off x="5497235" y="4984194"/>
            <a:ext cx="3704392" cy="95261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Block UDP 3702 across Layer 3 boundaries (prevents multicast discovery)</a:t>
            </a:r>
            <a:endParaRPr lang="en-US" sz="1550" dirty="0"/>
          </a:p>
        </p:txBody>
      </p:sp>
      <p:sp>
        <p:nvSpPr>
          <p:cNvPr id="16" name="Text 14"/>
          <p:cNvSpPr/>
          <p:nvPr/>
        </p:nvSpPr>
        <p:spPr>
          <a:xfrm>
            <a:off x="5497235" y="6006227"/>
            <a:ext cx="3704392"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No UPnP or NAT-PMP on network gateways</a:t>
            </a:r>
            <a:endParaRPr lang="en-US" sz="1550" dirty="0"/>
          </a:p>
        </p:txBody>
      </p:sp>
      <p:sp>
        <p:nvSpPr>
          <p:cNvPr id="17" name="Shape 15"/>
          <p:cNvSpPr/>
          <p:nvPr/>
        </p:nvSpPr>
        <p:spPr>
          <a:xfrm>
            <a:off x="9621203" y="2924770"/>
            <a:ext cx="4215289" cy="3937754"/>
          </a:xfrm>
          <a:prstGeom prst="roundRect">
            <a:avLst>
              <a:gd name="adj" fmla="val 2787"/>
            </a:avLst>
          </a:prstGeom>
          <a:solidFill>
            <a:srgbClr val="FFFFFF"/>
          </a:solidFill>
          <a:ln w="22860">
            <a:solidFill>
              <a:srgbClr val="C0C1D7"/>
            </a:solidFill>
            <a:prstDash val="solid"/>
          </a:ln>
        </p:spPr>
      </p:sp>
      <p:sp>
        <p:nvSpPr>
          <p:cNvPr id="18" name="Shape 16"/>
          <p:cNvSpPr/>
          <p:nvPr/>
        </p:nvSpPr>
        <p:spPr>
          <a:xfrm>
            <a:off x="9598343" y="2924770"/>
            <a:ext cx="91440" cy="3937754"/>
          </a:xfrm>
          <a:prstGeom prst="roundRect">
            <a:avLst>
              <a:gd name="adj" fmla="val 91163"/>
            </a:avLst>
          </a:prstGeom>
          <a:solidFill>
            <a:srgbClr val="4950BC"/>
          </a:solidFill>
          <a:ln/>
        </p:spPr>
      </p:sp>
      <p:sp>
        <p:nvSpPr>
          <p:cNvPr id="19" name="Text 17"/>
          <p:cNvSpPr/>
          <p:nvPr/>
        </p:nvSpPr>
        <p:spPr>
          <a:xfrm>
            <a:off x="9911001" y="3145988"/>
            <a:ext cx="3062764"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LOGGING &amp; MONITORING</a:t>
            </a:r>
            <a:endParaRPr lang="en-US" sz="1950" dirty="0"/>
          </a:p>
        </p:txBody>
      </p:sp>
      <p:sp>
        <p:nvSpPr>
          <p:cNvPr id="20" name="Text 18"/>
          <p:cNvSpPr/>
          <p:nvPr/>
        </p:nvSpPr>
        <p:spPr>
          <a:xfrm>
            <a:off x="9911001" y="3575209"/>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Log all dropped connections for analysis</a:t>
            </a:r>
            <a:endParaRPr lang="en-US" sz="1550" dirty="0"/>
          </a:p>
        </p:txBody>
      </p:sp>
      <p:sp>
        <p:nvSpPr>
          <p:cNvPr id="21" name="Text 19"/>
          <p:cNvSpPr/>
          <p:nvPr/>
        </p:nvSpPr>
        <p:spPr>
          <a:xfrm>
            <a:off x="9911001" y="4279702"/>
            <a:ext cx="3704273" cy="63507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Monitor for unauthorized discovery attempts</a:t>
            </a:r>
            <a:endParaRPr lang="en-US" sz="1550" dirty="0"/>
          </a:p>
        </p:txBody>
      </p:sp>
      <p:sp>
        <p:nvSpPr>
          <p:cNvPr id="22" name="Text 20"/>
          <p:cNvSpPr/>
          <p:nvPr/>
        </p:nvSpPr>
        <p:spPr>
          <a:xfrm>
            <a:off x="9911001" y="4984194"/>
            <a:ext cx="3704273"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Alert on policy violations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885968" y="536019"/>
            <a:ext cx="4858345" cy="607338"/>
          </a:xfrm>
          <a:prstGeom prst="rect">
            <a:avLst/>
          </a:prstGeom>
          <a:noFill/>
          <a:ln/>
        </p:spPr>
        <p:txBody>
          <a:bodyPr wrap="none" lIns="0" tIns="0" rIns="0" bIns="0" rtlCol="0" anchor="t"/>
          <a:lstStyle/>
          <a:p>
            <a:pPr algn="ctr" indent="0" marL="0">
              <a:lnSpc>
                <a:spcPts val="4750"/>
              </a:lnSpc>
              <a:buNone/>
            </a:pPr>
            <a:r>
              <a:rPr lang="en-US" sz="3800" b="1" dirty="0">
                <a:solidFill>
                  <a:srgbClr val="000000"/>
                </a:solidFill>
                <a:latin typeface="Inter Bold" pitchFamily="34" charset="0"/>
                <a:ea typeface="Inter Bold" pitchFamily="34" charset="-122"/>
                <a:cs typeface="Inter Bold" pitchFamily="34" charset="-120"/>
              </a:rPr>
              <a:t>Is it hackable</a:t>
            </a:r>
            <a:endParaRPr lang="en-US" sz="3800" dirty="0"/>
          </a:p>
        </p:txBody>
      </p:sp>
      <p:pic>
        <p:nvPicPr>
          <p:cNvPr id="3" name="Image 0" descr="preencoded.png">    </p:cNvPr>
          <p:cNvPicPr>
            <a:picLocks noChangeAspect="1"/>
          </p:cNvPicPr>
          <p:nvPr/>
        </p:nvPicPr>
        <p:blipFill>
          <a:blip r:embed="rId1"/>
          <a:stretch>
            <a:fillRect/>
          </a:stretch>
        </p:blipFill>
        <p:spPr>
          <a:xfrm>
            <a:off x="4323040" y="1531977"/>
            <a:ext cx="5984200" cy="5632133"/>
          </a:xfrm>
          <a:prstGeom prst="rect">
            <a:avLst/>
          </a:prstGeom>
        </p:spPr>
      </p:pic>
      <p:sp>
        <p:nvSpPr>
          <p:cNvPr id="4" name="Text 1"/>
          <p:cNvSpPr/>
          <p:nvPr/>
        </p:nvSpPr>
        <p:spPr>
          <a:xfrm>
            <a:off x="777240" y="7382708"/>
            <a:ext cx="13075920" cy="310872"/>
          </a:xfrm>
          <a:prstGeom prst="rect">
            <a:avLst/>
          </a:prstGeom>
          <a:noFill/>
          <a:ln/>
        </p:spPr>
        <p:txBody>
          <a:bodyPr wrap="none" lIns="0" tIns="0" rIns="0" bIns="0" rtlCol="0" anchor="t"/>
          <a:lstStyle/>
          <a:p>
            <a:pPr algn="ctr" indent="0" marL="0">
              <a:lnSpc>
                <a:spcPts val="2400"/>
              </a:lnSpc>
              <a:buNone/>
            </a:pP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48070" y="514350"/>
            <a:ext cx="5397341" cy="584359"/>
          </a:xfrm>
          <a:prstGeom prst="rect">
            <a:avLst/>
          </a:prstGeom>
          <a:noFill/>
          <a:ln/>
        </p:spPr>
        <p:txBody>
          <a:bodyPr wrap="none" lIns="0" tIns="0" rIns="0" bIns="0" rtlCol="0" anchor="t"/>
          <a:lstStyle/>
          <a:p>
            <a:pPr algn="l" indent="0" marL="0">
              <a:lnSpc>
                <a:spcPts val="4600"/>
              </a:lnSpc>
              <a:buNone/>
            </a:pPr>
            <a:r>
              <a:rPr lang="en-US" sz="3650" b="1" dirty="0">
                <a:solidFill>
                  <a:srgbClr val="000000"/>
                </a:solidFill>
                <a:latin typeface="Inter Bold" pitchFamily="34" charset="0"/>
                <a:ea typeface="Inter Bold" pitchFamily="34" charset="-122"/>
                <a:cs typeface="Inter Bold" pitchFamily="34" charset="-120"/>
              </a:rPr>
              <a:t>Attack 1: Cloud and P2P</a:t>
            </a:r>
            <a:endParaRPr lang="en-US" sz="3650" dirty="0"/>
          </a:p>
        </p:txBody>
      </p:sp>
      <p:pic>
        <p:nvPicPr>
          <p:cNvPr id="3" name="Image 0" descr="preencoded.png">    </p:cNvPr>
          <p:cNvPicPr>
            <a:picLocks noChangeAspect="1"/>
          </p:cNvPicPr>
          <p:nvPr/>
        </p:nvPicPr>
        <p:blipFill>
          <a:blip r:embed="rId1"/>
          <a:stretch>
            <a:fillRect/>
          </a:stretch>
        </p:blipFill>
        <p:spPr>
          <a:xfrm>
            <a:off x="748070" y="1589603"/>
            <a:ext cx="6339007" cy="6339007"/>
          </a:xfrm>
          <a:prstGeom prst="rect">
            <a:avLst/>
          </a:prstGeom>
        </p:spPr>
      </p:pic>
      <p:sp>
        <p:nvSpPr>
          <p:cNvPr id="4" name="Text 1"/>
          <p:cNvSpPr/>
          <p:nvPr/>
        </p:nvSpPr>
        <p:spPr>
          <a:xfrm>
            <a:off x="7550944" y="1566148"/>
            <a:ext cx="2805589" cy="350639"/>
          </a:xfrm>
          <a:prstGeom prst="rect">
            <a:avLst/>
          </a:prstGeom>
          <a:noFill/>
          <a:ln/>
        </p:spPr>
        <p:txBody>
          <a:bodyPr wrap="none" lIns="0" tIns="0" rIns="0" bIns="0" rtlCol="0" anchor="t"/>
          <a:lstStyle/>
          <a:p>
            <a:pPr algn="l" indent="0" marL="0">
              <a:lnSpc>
                <a:spcPts val="2750"/>
              </a:lnSpc>
              <a:buNone/>
            </a:pPr>
            <a:r>
              <a:rPr lang="en-US" sz="2200" b="1" dirty="0">
                <a:solidFill>
                  <a:srgbClr val="000000"/>
                </a:solidFill>
                <a:latin typeface="Inter Bold" pitchFamily="34" charset="0"/>
                <a:ea typeface="Inter Bold" pitchFamily="34" charset="-122"/>
                <a:cs typeface="Inter Bold" pitchFamily="34" charset="-120"/>
              </a:rPr>
              <a:t>The P2P Problem</a:t>
            </a:r>
            <a:endParaRPr lang="en-US" sz="2200" dirty="0"/>
          </a:p>
        </p:txBody>
      </p:sp>
      <p:sp>
        <p:nvSpPr>
          <p:cNvPr id="5" name="Text 2"/>
          <p:cNvSpPr/>
          <p:nvPr/>
        </p:nvSpPr>
        <p:spPr>
          <a:xfrm>
            <a:off x="7550944" y="2103715"/>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outbound TLS make everything more complicated</a:t>
            </a:r>
            <a:endParaRPr lang="en-US" sz="1450" dirty="0"/>
          </a:p>
        </p:txBody>
      </p:sp>
      <p:sp>
        <p:nvSpPr>
          <p:cNvPr id="6" name="Text 3"/>
          <p:cNvSpPr/>
          <p:nvPr/>
        </p:nvSpPr>
        <p:spPr>
          <a:xfrm>
            <a:off x="7550944" y="2468285"/>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lots of shit can happen in between</a:t>
            </a:r>
            <a:endParaRPr lang="en-US" sz="1450" dirty="0"/>
          </a:p>
        </p:txBody>
      </p:sp>
      <p:sp>
        <p:nvSpPr>
          <p:cNvPr id="7" name="Text 4"/>
          <p:cNvSpPr/>
          <p:nvPr/>
        </p:nvSpPr>
        <p:spPr>
          <a:xfrm>
            <a:off x="7550944" y="2935724"/>
            <a:ext cx="6339007" cy="299204"/>
          </a:xfrm>
          <a:prstGeom prst="rect">
            <a:avLst/>
          </a:prstGeom>
          <a:noFill/>
          <a:ln/>
        </p:spPr>
        <p:txBody>
          <a:bodyPr wrap="non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examples :</a:t>
            </a:r>
            <a:endParaRPr lang="en-US" sz="1450" dirty="0"/>
          </a:p>
        </p:txBody>
      </p:sp>
      <p:sp>
        <p:nvSpPr>
          <p:cNvPr id="8" name="Text 5"/>
          <p:cNvSpPr/>
          <p:nvPr/>
        </p:nvSpPr>
        <p:spPr>
          <a:xfrm>
            <a:off x="7550944" y="3403163"/>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Identity/Token issues</a:t>
            </a:r>
            <a:endParaRPr lang="en-US" sz="1450" dirty="0"/>
          </a:p>
        </p:txBody>
      </p:sp>
      <p:sp>
        <p:nvSpPr>
          <p:cNvPr id="9" name="Text 6"/>
          <p:cNvSpPr/>
          <p:nvPr/>
        </p:nvSpPr>
        <p:spPr>
          <a:xfrm>
            <a:off x="7550944" y="3767733"/>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Relay/service vuln by vendor</a:t>
            </a:r>
            <a:endParaRPr lang="en-US" sz="1450" dirty="0"/>
          </a:p>
        </p:txBody>
      </p:sp>
      <p:sp>
        <p:nvSpPr>
          <p:cNvPr id="10" name="Text 7"/>
          <p:cNvSpPr/>
          <p:nvPr/>
        </p:nvSpPr>
        <p:spPr>
          <a:xfrm>
            <a:off x="7550944" y="4132302"/>
            <a:ext cx="6339007" cy="897612"/>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Client sprawl</a:t>
            </a:r>
            <a:endParaRPr lang="en-US" sz="1450" dirty="0"/>
          </a:p>
        </p:txBody>
      </p:sp>
      <p:sp>
        <p:nvSpPr>
          <p:cNvPr id="11" name="Text 8"/>
          <p:cNvSpPr/>
          <p:nvPr/>
        </p:nvSpPr>
        <p:spPr>
          <a:xfrm>
            <a:off x="7550944" y="5198150"/>
            <a:ext cx="6339007" cy="1196816"/>
          </a:xfrm>
          <a:prstGeom prst="rect">
            <a:avLst/>
          </a:prstGeom>
          <a:noFill/>
          <a:ln/>
        </p:spPr>
        <p:txBody>
          <a:bodyPr wrap="square" lIns="0" tIns="0" rIns="0" bIns="0" rtlCol="0" anchor="t"/>
          <a:lstStyle/>
          <a:p>
            <a:pPr algn="l" indent="0" marL="0">
              <a:lnSpc>
                <a:spcPts val="2350"/>
              </a:lnSpc>
              <a:buNone/>
            </a:pPr>
            <a:r>
              <a:rPr lang="en-US" sz="1450" dirty="0">
                <a:solidFill>
                  <a:srgbClr val="272525"/>
                </a:solidFill>
                <a:latin typeface="Inter" pitchFamily="34" charset="0"/>
                <a:ea typeface="Inter" pitchFamily="34" charset="-122"/>
                <a:cs typeface="Inter" pitchFamily="34" charset="-120"/>
              </a:rPr>
              <a:t>A notable example is the ThroughTek Kalay platform vulnerability that potentially allowed unauthorized access to video and audio streams from unpatched devices. The vulnerability affected millions of IoT devices worldwide.vulnerability</a:t>
            </a:r>
            <a:endParaRPr lang="en-US" sz="1450" dirty="0"/>
          </a:p>
        </p:txBody>
      </p:sp>
      <p:sp>
        <p:nvSpPr>
          <p:cNvPr id="12" name="Text 9"/>
          <p:cNvSpPr/>
          <p:nvPr/>
        </p:nvSpPr>
        <p:spPr>
          <a:xfrm>
            <a:off x="7550944" y="6563201"/>
            <a:ext cx="6339007" cy="299204"/>
          </a:xfrm>
          <a:prstGeom prst="rect">
            <a:avLst/>
          </a:prstGeom>
          <a:noFill/>
          <a:ln/>
        </p:spPr>
        <p:txBody>
          <a:bodyPr wrap="none" lIns="0" tIns="0" rIns="0" bIns="0" rtlCol="0" anchor="t"/>
          <a:lstStyle/>
          <a:p>
            <a:pPr algn="l" marL="342900" indent="-342900">
              <a:lnSpc>
                <a:spcPts val="2350"/>
              </a:lnSpc>
              <a:buSzPct val="100000"/>
              <a:buChar char="•"/>
            </a:pPr>
            <a:r>
              <a:rPr lang="en-US" sz="1450" dirty="0">
                <a:solidFill>
                  <a:srgbClr val="272525"/>
                </a:solidFill>
                <a:latin typeface="Inter" pitchFamily="34" charset="0"/>
                <a:ea typeface="Inter" pitchFamily="34" charset="-122"/>
                <a:cs typeface="Inter" pitchFamily="34" charset="-120"/>
              </a:rPr>
              <a:t>theres a CVE but i really dont feel like finding it</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45933"/>
            <a:ext cx="8943261" cy="620078"/>
          </a:xfrm>
          <a:prstGeom prst="rect">
            <a:avLst/>
          </a:prstGeom>
          <a:noFill/>
          <a:ln/>
        </p:spPr>
        <p:txBody>
          <a:bodyPr wrap="none" lIns="0" tIns="0" rIns="0" bIns="0" rtlCol="0" anchor="t"/>
          <a:lstStyle/>
          <a:p>
            <a:pPr algn="l" indent="0" marL="0">
              <a:lnSpc>
                <a:spcPts val="4850"/>
              </a:lnSpc>
              <a:buNone/>
            </a:pPr>
            <a:r>
              <a:rPr lang="en-US" sz="3900" b="1" dirty="0">
                <a:solidFill>
                  <a:srgbClr val="000000"/>
                </a:solidFill>
                <a:latin typeface="Inter Bold" pitchFamily="34" charset="0"/>
                <a:ea typeface="Inter Bold" pitchFamily="34" charset="-122"/>
                <a:cs typeface="Inter Bold" pitchFamily="34" charset="-120"/>
              </a:rPr>
              <a:t>Attack 2: Firmware and Supply Chain</a:t>
            </a:r>
            <a:endParaRPr lang="en-US" sz="3900" dirty="0"/>
          </a:p>
        </p:txBody>
      </p:sp>
      <p:sp>
        <p:nvSpPr>
          <p:cNvPr id="3" name="Text 1"/>
          <p:cNvSpPr/>
          <p:nvPr/>
        </p:nvSpPr>
        <p:spPr>
          <a:xfrm>
            <a:off x="793790" y="2762845"/>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this is the stuff the movies claim</a:t>
            </a:r>
            <a:endParaRPr lang="en-US" sz="1550" dirty="0"/>
          </a:p>
        </p:txBody>
      </p:sp>
      <p:sp>
        <p:nvSpPr>
          <p:cNvPr id="4" name="Text 2"/>
          <p:cNvSpPr/>
          <p:nvPr/>
        </p:nvSpPr>
        <p:spPr>
          <a:xfrm>
            <a:off x="793790" y="3303627"/>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examples:</a:t>
            </a:r>
            <a:endParaRPr lang="en-US" sz="1550" dirty="0"/>
          </a:p>
        </p:txBody>
      </p:sp>
      <p:sp>
        <p:nvSpPr>
          <p:cNvPr id="5" name="Text 3"/>
          <p:cNvSpPr/>
          <p:nvPr/>
        </p:nvSpPr>
        <p:spPr>
          <a:xfrm>
            <a:off x="793790" y="3844409"/>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on device bugs allowing for stuff like </a:t>
            </a:r>
            <a:endParaRPr lang="en-US" sz="1550" dirty="0"/>
          </a:p>
        </p:txBody>
      </p:sp>
      <p:sp>
        <p:nvSpPr>
          <p:cNvPr id="6" name="Text 4"/>
          <p:cNvSpPr/>
          <p:nvPr/>
        </p:nvSpPr>
        <p:spPr>
          <a:xfrm>
            <a:off x="793790" y="4231362"/>
            <a:ext cx="13042821" cy="317540"/>
          </a:xfrm>
          <a:prstGeom prst="rect">
            <a:avLst/>
          </a:prstGeom>
          <a:noFill/>
          <a:ln/>
        </p:spPr>
        <p:txBody>
          <a:bodyPr wrap="none" lIns="0" tIns="0" rIns="0" bIns="0" rtlCol="0" anchor="t"/>
          <a:lstStyle/>
          <a:p>
            <a:pPr algn="l" lvl="1" marL="6858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soap stacks</a:t>
            </a:r>
            <a:endParaRPr lang="en-US" sz="1550" dirty="0"/>
          </a:p>
        </p:txBody>
      </p:sp>
      <p:sp>
        <p:nvSpPr>
          <p:cNvPr id="7" name="Text 5"/>
          <p:cNvSpPr/>
          <p:nvPr/>
        </p:nvSpPr>
        <p:spPr>
          <a:xfrm>
            <a:off x="793790" y="4618315"/>
            <a:ext cx="13042821" cy="317540"/>
          </a:xfrm>
          <a:prstGeom prst="rect">
            <a:avLst/>
          </a:prstGeom>
          <a:noFill/>
          <a:ln/>
        </p:spPr>
        <p:txBody>
          <a:bodyPr wrap="none" lIns="0" tIns="0" rIns="0" bIns="0" rtlCol="0" anchor="t"/>
          <a:lstStyle/>
          <a:p>
            <a:pPr algn="l" lvl="1" marL="6858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command injection</a:t>
            </a:r>
            <a:endParaRPr lang="en-US" sz="1550" dirty="0"/>
          </a:p>
        </p:txBody>
      </p:sp>
      <p:sp>
        <p:nvSpPr>
          <p:cNvPr id="8" name="Text 6"/>
          <p:cNvSpPr/>
          <p:nvPr/>
        </p:nvSpPr>
        <p:spPr>
          <a:xfrm>
            <a:off x="793790" y="5005268"/>
            <a:ext cx="13042821" cy="317540"/>
          </a:xfrm>
          <a:prstGeom prst="rect">
            <a:avLst/>
          </a:prstGeom>
          <a:noFill/>
          <a:ln/>
        </p:spPr>
        <p:txBody>
          <a:bodyPr wrap="none" lIns="0" tIns="0" rIns="0" bIns="0" rtlCol="0" anchor="t"/>
          <a:lstStyle/>
          <a:p>
            <a:pPr algn="l" lvl="1" marL="6858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buffer overflow</a:t>
            </a:r>
            <a:endParaRPr lang="en-US" sz="1550" dirty="0"/>
          </a:p>
        </p:txBody>
      </p:sp>
      <p:sp>
        <p:nvSpPr>
          <p:cNvPr id="9" name="Text 7"/>
          <p:cNvSpPr/>
          <p:nvPr/>
        </p:nvSpPr>
        <p:spPr>
          <a:xfrm>
            <a:off x="793790" y="5392222"/>
            <a:ext cx="13042821" cy="317540"/>
          </a:xfrm>
          <a:prstGeom prst="rect">
            <a:avLst/>
          </a:prstGeom>
          <a:noFill/>
          <a:ln/>
        </p:spPr>
        <p:txBody>
          <a:bodyPr wrap="none" lIns="0" tIns="0" rIns="0" bIns="0" rtlCol="0" anchor="t"/>
          <a:lstStyle/>
          <a:p>
            <a:pPr algn="l" lvl="1" marL="6858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backdoored image mirroring (awesome but hard)</a:t>
            </a:r>
            <a:endParaRPr lang="en-US" sz="1550" dirty="0"/>
          </a:p>
        </p:txBody>
      </p:sp>
      <p:sp>
        <p:nvSpPr>
          <p:cNvPr id="10" name="Text 8"/>
          <p:cNvSpPr/>
          <p:nvPr/>
        </p:nvSpPr>
        <p:spPr>
          <a:xfrm>
            <a:off x="793790" y="5779175"/>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this may also include outdated VMS, outdated servers, etc,etc,etc,etc</a:t>
            </a:r>
            <a:endParaRPr lang="en-US" sz="1550" dirty="0"/>
          </a:p>
        </p:txBody>
      </p:sp>
      <p:sp>
        <p:nvSpPr>
          <p:cNvPr id="11" name="Text 9"/>
          <p:cNvSpPr/>
          <p:nvPr/>
        </p:nvSpPr>
        <p:spPr>
          <a:xfrm>
            <a:off x="793790" y="6166128"/>
            <a:ext cx="13042821" cy="317540"/>
          </a:xfrm>
          <a:prstGeom prst="rect">
            <a:avLst/>
          </a:prstGeom>
          <a:noFill/>
          <a:ln/>
        </p:spPr>
        <p:txBody>
          <a:bodyPr wrap="none" lIns="0" tIns="0" rIns="0" bIns="0" rtlCol="0" anchor="t"/>
          <a:lstStyle/>
          <a:p>
            <a:pPr algn="l" lvl="1" marL="685800" indent="-342900">
              <a:lnSpc>
                <a:spcPts val="2500"/>
              </a:lnSpc>
              <a:buSzPct val="100000"/>
              <a:buChar char="•"/>
            </a:pPr>
            <a:r>
              <a:rPr lang="en-US" sz="1550" dirty="0">
                <a:solidFill>
                  <a:srgbClr val="272525"/>
                </a:solidFill>
                <a:latin typeface="Inter" pitchFamily="34" charset="0"/>
                <a:ea typeface="Inter" pitchFamily="34" charset="-122"/>
                <a:cs typeface="Inter" pitchFamily="34" charset="-120"/>
              </a:rPr>
              <a:t>update ur stuff guys</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931551"/>
            <a:ext cx="4961811" cy="620078"/>
          </a:xfrm>
          <a:prstGeom prst="rect">
            <a:avLst/>
          </a:prstGeom>
          <a:noFill/>
          <a:ln/>
        </p:spPr>
        <p:txBody>
          <a:bodyPr wrap="none" lIns="0" tIns="0" rIns="0" bIns="0" rtlCol="0" anchor="t"/>
          <a:lstStyle/>
          <a:p>
            <a:pPr algn="l" indent="0" marL="0">
              <a:lnSpc>
                <a:spcPts val="4850"/>
              </a:lnSpc>
              <a:buNone/>
            </a:pPr>
            <a:endParaRPr lang="en-US" sz="3900" dirty="0"/>
          </a:p>
        </p:txBody>
      </p:sp>
      <p:sp>
        <p:nvSpPr>
          <p:cNvPr id="3" name="Shape 1"/>
          <p:cNvSpPr/>
          <p:nvPr/>
        </p:nvSpPr>
        <p:spPr>
          <a:xfrm>
            <a:off x="793790" y="3246120"/>
            <a:ext cx="6422231" cy="3051810"/>
          </a:xfrm>
          <a:prstGeom prst="roundRect">
            <a:avLst>
              <a:gd name="adj" fmla="val 3596"/>
            </a:avLst>
          </a:prstGeom>
          <a:solidFill>
            <a:srgbClr val="FFFFFF"/>
          </a:solidFill>
          <a:ln/>
        </p:spPr>
      </p:sp>
      <p:sp>
        <p:nvSpPr>
          <p:cNvPr id="4" name="Shape 2"/>
          <p:cNvSpPr/>
          <p:nvPr/>
        </p:nvSpPr>
        <p:spPr>
          <a:xfrm>
            <a:off x="793790" y="3223260"/>
            <a:ext cx="6422231" cy="91440"/>
          </a:xfrm>
          <a:prstGeom prst="roundRect">
            <a:avLst>
              <a:gd name="adj" fmla="val 91163"/>
            </a:avLst>
          </a:prstGeom>
          <a:solidFill>
            <a:srgbClr val="4950BC"/>
          </a:solidFill>
          <a:ln/>
        </p:spPr>
      </p:sp>
      <p:sp>
        <p:nvSpPr>
          <p:cNvPr id="5" name="Shape 3"/>
          <p:cNvSpPr/>
          <p:nvPr/>
        </p:nvSpPr>
        <p:spPr>
          <a:xfrm>
            <a:off x="3707249" y="2948464"/>
            <a:ext cx="595313" cy="595313"/>
          </a:xfrm>
          <a:prstGeom prst="roundRect">
            <a:avLst>
              <a:gd name="adj" fmla="val 153600"/>
            </a:avLst>
          </a:prstGeom>
          <a:solidFill>
            <a:srgbClr val="4950BC"/>
          </a:solidFill>
          <a:ln/>
        </p:spPr>
      </p:sp>
      <p:sp>
        <p:nvSpPr>
          <p:cNvPr id="6" name="Text 4"/>
          <p:cNvSpPr/>
          <p:nvPr/>
        </p:nvSpPr>
        <p:spPr>
          <a:xfrm>
            <a:off x="3885843" y="3097292"/>
            <a:ext cx="238125" cy="297656"/>
          </a:xfrm>
          <a:prstGeom prst="rect">
            <a:avLst/>
          </a:prstGeom>
          <a:noFill/>
          <a:ln/>
        </p:spPr>
        <p:txBody>
          <a:bodyPr wrap="none" lIns="0" tIns="0" rIns="0" bIns="0" rtlCol="0" anchor="t"/>
          <a:lstStyle/>
          <a:p>
            <a:pPr algn="l" indent="0" marL="0">
              <a:lnSpc>
                <a:spcPts val="3000"/>
              </a:lnSpc>
              <a:buNone/>
            </a:pPr>
            <a:r>
              <a:rPr lang="en-US" sz="1850" b="1" dirty="0">
                <a:solidFill>
                  <a:srgbClr val="FFFFFF"/>
                </a:solidFill>
                <a:latin typeface="Inter Bold" pitchFamily="34" charset="0"/>
                <a:ea typeface="Inter Bold" pitchFamily="34" charset="-122"/>
                <a:cs typeface="Inter Bold" pitchFamily="34" charset="-120"/>
              </a:rPr>
              <a:t>1</a:t>
            </a:r>
            <a:endParaRPr lang="en-US" sz="1850" dirty="0"/>
          </a:p>
        </p:txBody>
      </p:sp>
      <p:sp>
        <p:nvSpPr>
          <p:cNvPr id="7" name="Text 5"/>
          <p:cNvSpPr/>
          <p:nvPr/>
        </p:nvSpPr>
        <p:spPr>
          <a:xfrm>
            <a:off x="1015008" y="3742253"/>
            <a:ext cx="3402568"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Device-Level Vulnerabilities</a:t>
            </a:r>
            <a:endParaRPr lang="en-US" sz="1950" dirty="0"/>
          </a:p>
        </p:txBody>
      </p:sp>
      <p:sp>
        <p:nvSpPr>
          <p:cNvPr id="8" name="Text 6"/>
          <p:cNvSpPr/>
          <p:nvPr/>
        </p:nvSpPr>
        <p:spPr>
          <a:xfrm>
            <a:off x="1015008" y="4171474"/>
            <a:ext cx="5979795" cy="1905238"/>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Hikvision CVE-2021-36260 (i found the cve guys) exemplified how command injection vulnerabilities in camera web servers can provide complete device compromise. Attackers could execute arbitrary commands with root privileges simply by sending crafted HTTP requests. Present in est. 15mil active devices.</a:t>
            </a:r>
            <a:endParaRPr lang="en-US" sz="1550" dirty="0"/>
          </a:p>
        </p:txBody>
      </p:sp>
      <p:sp>
        <p:nvSpPr>
          <p:cNvPr id="9" name="Shape 7"/>
          <p:cNvSpPr/>
          <p:nvPr/>
        </p:nvSpPr>
        <p:spPr>
          <a:xfrm>
            <a:off x="7414379" y="3246120"/>
            <a:ext cx="6422231" cy="3051810"/>
          </a:xfrm>
          <a:prstGeom prst="roundRect">
            <a:avLst>
              <a:gd name="adj" fmla="val 3596"/>
            </a:avLst>
          </a:prstGeom>
          <a:solidFill>
            <a:srgbClr val="FFFFFF"/>
          </a:solidFill>
          <a:ln/>
        </p:spPr>
      </p:sp>
      <p:sp>
        <p:nvSpPr>
          <p:cNvPr id="10" name="Shape 8"/>
          <p:cNvSpPr/>
          <p:nvPr/>
        </p:nvSpPr>
        <p:spPr>
          <a:xfrm>
            <a:off x="7414379" y="3223260"/>
            <a:ext cx="6422231" cy="91440"/>
          </a:xfrm>
          <a:prstGeom prst="roundRect">
            <a:avLst>
              <a:gd name="adj" fmla="val 91163"/>
            </a:avLst>
          </a:prstGeom>
          <a:solidFill>
            <a:srgbClr val="4950BC"/>
          </a:solidFill>
          <a:ln/>
        </p:spPr>
      </p:sp>
      <p:sp>
        <p:nvSpPr>
          <p:cNvPr id="11" name="Shape 9"/>
          <p:cNvSpPr/>
          <p:nvPr/>
        </p:nvSpPr>
        <p:spPr>
          <a:xfrm>
            <a:off x="10327838" y="2948464"/>
            <a:ext cx="595313" cy="595313"/>
          </a:xfrm>
          <a:prstGeom prst="roundRect">
            <a:avLst>
              <a:gd name="adj" fmla="val 153600"/>
            </a:avLst>
          </a:prstGeom>
          <a:solidFill>
            <a:srgbClr val="4950BC"/>
          </a:solidFill>
          <a:ln/>
        </p:spPr>
      </p:sp>
      <p:sp>
        <p:nvSpPr>
          <p:cNvPr id="12" name="Text 10"/>
          <p:cNvSpPr/>
          <p:nvPr/>
        </p:nvSpPr>
        <p:spPr>
          <a:xfrm>
            <a:off x="10506432" y="3097292"/>
            <a:ext cx="238125" cy="297656"/>
          </a:xfrm>
          <a:prstGeom prst="rect">
            <a:avLst/>
          </a:prstGeom>
          <a:noFill/>
          <a:ln/>
        </p:spPr>
        <p:txBody>
          <a:bodyPr wrap="none" lIns="0" tIns="0" rIns="0" bIns="0" rtlCol="0" anchor="t"/>
          <a:lstStyle/>
          <a:p>
            <a:pPr algn="l" indent="0" marL="0">
              <a:lnSpc>
                <a:spcPts val="3000"/>
              </a:lnSpc>
              <a:buNone/>
            </a:pPr>
            <a:r>
              <a:rPr lang="en-US" sz="1850" b="1" dirty="0">
                <a:solidFill>
                  <a:srgbClr val="FFFFFF"/>
                </a:solidFill>
                <a:latin typeface="Inter Bold" pitchFamily="34" charset="0"/>
                <a:ea typeface="Inter Bold" pitchFamily="34" charset="-122"/>
                <a:cs typeface="Inter Bold" pitchFamily="34" charset="-120"/>
              </a:rPr>
              <a:t>2</a:t>
            </a:r>
            <a:endParaRPr lang="en-US" sz="1850" dirty="0"/>
          </a:p>
        </p:txBody>
      </p:sp>
      <p:sp>
        <p:nvSpPr>
          <p:cNvPr id="13" name="Text 11"/>
          <p:cNvSpPr/>
          <p:nvPr/>
        </p:nvSpPr>
        <p:spPr>
          <a:xfrm>
            <a:off x="7635597" y="3742253"/>
            <a:ext cx="3013948" cy="310158"/>
          </a:xfrm>
          <a:prstGeom prst="rect">
            <a:avLst/>
          </a:prstGeom>
          <a:noFill/>
          <a:ln/>
        </p:spPr>
        <p:txBody>
          <a:bodyPr wrap="none" lIns="0" tIns="0" rIns="0" bIns="0" rtlCol="0" anchor="t"/>
          <a:lstStyle/>
          <a:p>
            <a:pPr algn="l" indent="0" marL="0">
              <a:lnSpc>
                <a:spcPts val="2400"/>
              </a:lnSpc>
              <a:buNone/>
            </a:pPr>
            <a:r>
              <a:rPr lang="en-US" sz="1950" b="1" dirty="0">
                <a:solidFill>
                  <a:srgbClr val="272525"/>
                </a:solidFill>
                <a:latin typeface="Inter Bold" pitchFamily="34" charset="0"/>
                <a:ea typeface="Inter Bold" pitchFamily="34" charset="-122"/>
                <a:cs typeface="Inter Bold" pitchFamily="34" charset="-120"/>
              </a:rPr>
              <a:t>Platform-Scale Breaches</a:t>
            </a:r>
            <a:endParaRPr lang="en-US" sz="1950" dirty="0"/>
          </a:p>
        </p:txBody>
      </p:sp>
      <p:sp>
        <p:nvSpPr>
          <p:cNvPr id="14" name="Text 12"/>
          <p:cNvSpPr/>
          <p:nvPr/>
        </p:nvSpPr>
        <p:spPr>
          <a:xfrm>
            <a:off x="7635597" y="4171474"/>
            <a:ext cx="5979795" cy="1270159"/>
          </a:xfrm>
          <a:prstGeom prst="rect">
            <a:avLst/>
          </a:prstGeom>
          <a:noFill/>
          <a:ln/>
        </p:spPr>
        <p:txBody>
          <a:bodyPr wrap="square" lIns="0" tIns="0" rIns="0" bIns="0" rtlCol="0" anchor="t"/>
          <a:lstStyle/>
          <a:p>
            <a:pPr algn="l" indent="0" marL="0">
              <a:lnSpc>
                <a:spcPts val="2500"/>
              </a:lnSpc>
              <a:buNone/>
            </a:pPr>
            <a:r>
              <a:rPr lang="en-US" sz="1550" dirty="0">
                <a:solidFill>
                  <a:srgbClr val="272525"/>
                </a:solidFill>
                <a:latin typeface="Inter" pitchFamily="34" charset="0"/>
                <a:ea typeface="Inter" pitchFamily="34" charset="-122"/>
                <a:cs typeface="Inter" pitchFamily="34" charset="-120"/>
              </a:rPr>
              <a:t>The 2021 Verkada breach demonstrated how centralized cloud platforms amplify risk. Attackers gained access to over 150,000 cameras across hospitals, schools, and businesses through a single platform compromise, which hit EoL. </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2025-10-03T20:13:42Z</dcterms:created>
  <dcterms:modified xsi:type="dcterms:W3CDTF">2025-10-03T20:13:42Z</dcterms:modified>
</cp:coreProperties>
</file>